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1" r:id="rId5"/>
    <p:sldId id="260" r:id="rId6"/>
    <p:sldId id="265" r:id="rId7"/>
    <p:sldId id="262" r:id="rId8"/>
    <p:sldId id="263" r:id="rId9"/>
    <p:sldId id="277" r:id="rId10"/>
    <p:sldId id="278" r:id="rId11"/>
    <p:sldId id="279" r:id="rId12"/>
    <p:sldId id="280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64" r:id="rId21"/>
    <p:sldId id="273" r:id="rId22"/>
    <p:sldId id="275" r:id="rId23"/>
    <p:sldId id="285" r:id="rId24"/>
    <p:sldId id="281" r:id="rId25"/>
    <p:sldId id="282" r:id="rId26"/>
    <p:sldId id="283" r:id="rId27"/>
    <p:sldId id="284" r:id="rId28"/>
    <p:sldId id="276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1F305-8C81-4738-B8F2-9F50200FBC75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56025-95EF-40EB-A727-7263A9FE4E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33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556025-95EF-40EB-A727-7263A9FE4E1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98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59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91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1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3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37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2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0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47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60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462DC-9541-4938-BC60-81D64AE7A4C0}" type="datetimeFigureOut">
              <a:rPr lang="ru-RU" smtClean="0"/>
              <a:t>27.08.2023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1DB78-9593-482E-815F-D5C0722252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4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3303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 smtClean="0">
                <a:solidFill>
                  <a:srgbClr val="005D9B"/>
                </a:solidFill>
                <a:latin typeface="Trebuchet MS" panose="020B0603020202020204" pitchFamily="34" charset="0"/>
              </a:rPr>
              <a:t>Кочук</a:t>
            </a:r>
            <a:r>
              <a:rPr lang="ru-RU" sz="20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Наталия Владимировна</a:t>
            </a:r>
            <a:r>
              <a:rPr lang="ru-RU" sz="20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l"/>
            <a:r>
              <a:rPr lang="ru-RU" sz="2000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Директор Муниципального бюджетного общеобразовательного  учреждения «Приобская начальная общеобразовательная школа»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2" y="120734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927898" y="2410621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682372" y="3312791"/>
            <a:ext cx="8921310" cy="14723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 smtClean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r>
              <a:rPr lang="ru-RU" sz="2800" b="1" dirty="0" smtClean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«Управленческий компонент: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стыковка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требований нового ФГОС НОО и ФОП НОО.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Ключевые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позиции скорректированной школьной ООП НОО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7474" y="2401344"/>
            <a:ext cx="2416836" cy="23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8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9" y="709612"/>
            <a:ext cx="9863915" cy="5833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46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0" y="485774"/>
            <a:ext cx="8395380" cy="6186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7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6721" y="265884"/>
            <a:ext cx="928782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В содержательном разделе ООП нужно привести в соответствие с ФООП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  <a:endParaRPr lang="en-US" sz="2000" b="1" i="1" dirty="0" smtClean="0">
              <a:solidFill>
                <a:schemeClr val="accent1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b="1" i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программы </a:t>
            </a:r>
            <a:r>
              <a:rPr lang="ru-RU" b="1" dirty="0">
                <a:solidFill>
                  <a:srgbClr val="000000"/>
                </a:solidFill>
                <a:latin typeface="Trebuchet MS" panose="020B0603020202020204" pitchFamily="34" charset="0"/>
              </a:rPr>
              <a:t>формирования/развития </a:t>
            </a:r>
            <a:r>
              <a:rPr lang="ru-RU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УУД</a:t>
            </a:r>
            <a:endParaRPr lang="en-US" b="1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программу </a:t>
            </a:r>
            <a:r>
              <a:rPr lang="ru-RU" b="1" dirty="0">
                <a:solidFill>
                  <a:srgbClr val="000000"/>
                </a:solidFill>
                <a:latin typeface="Trebuchet MS" panose="020B0603020202020204" pitchFamily="34" charset="0"/>
              </a:rPr>
              <a:t>коррекционной работы </a:t>
            </a:r>
            <a:endParaRPr lang="en-US" b="1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- </a:t>
            </a:r>
            <a:r>
              <a:rPr lang="ru-RU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рабочую </a:t>
            </a:r>
            <a:r>
              <a:rPr lang="ru-RU" b="1" dirty="0">
                <a:solidFill>
                  <a:srgbClr val="000000"/>
                </a:solidFill>
                <a:latin typeface="Trebuchet MS" panose="020B0603020202020204" pitchFamily="34" charset="0"/>
              </a:rPr>
              <a:t>программу воспитания</a:t>
            </a:r>
            <a:r>
              <a:rPr lang="ru-RU" b="1" dirty="0">
                <a:latin typeface="Trebuchet MS" panose="020B0603020202020204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2031" y="2316759"/>
            <a:ext cx="4233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учебных курсов внеурочной деятельности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 включать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1.Содержание учебного курса внеурочной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2.Планируемые результаты освоения учебного курса внеурочной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3.Тематическое планирование учебного курса внеурочной деятельности (с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возможностью использования по темам электронных образовательных ресурсов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НОО п. 31.1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31204" y="2575263"/>
            <a:ext cx="33615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формирования УУД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составить программу формирования УУД, необходимо изучить требования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программам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уровнем начального общего образования и ФГОС и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разделы программы в соответствии с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ФООП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80498" y="1990487"/>
            <a:ext cx="26257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Рабочая программа воспитания</a:t>
            </a: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ФООП содержится Федеральная рабочая программа воспитания,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которая соответствует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обновленной примерной рабочей программе воспитания. Федеральная</a:t>
            </a:r>
            <a:b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рабочая программа воспитания из ФООП будет основой для разработки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рабочей программы воспитания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535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701313"/>
            <a:ext cx="9935353" cy="5651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717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6" y="701313"/>
            <a:ext cx="9863915" cy="55382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0423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6" y="701313"/>
            <a:ext cx="9863915" cy="55212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928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854485"/>
            <a:ext cx="9944878" cy="5584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226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701312"/>
            <a:ext cx="9863915" cy="5437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5815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701313"/>
            <a:ext cx="9863915" cy="5650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958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848988"/>
            <a:ext cx="9863915" cy="5608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20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827435"/>
            <a:ext cx="9277350" cy="5246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329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6" y="781632"/>
            <a:ext cx="9863915" cy="55848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514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701313"/>
            <a:ext cx="9876608" cy="5623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724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79777" y="592123"/>
            <a:ext cx="8500768" cy="3856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2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условий реализации программы начального общего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</a:p>
          <a:p>
            <a:pPr indent="450215">
              <a:lnSpc>
                <a:spcPct val="112000"/>
              </a:lnSpc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2000"/>
              </a:lnSpc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295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условия реализации ФГОС НОО </a:t>
            </a:r>
            <a:r>
              <a:rPr lang="ru-RU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!!!!!!!!!</a:t>
            </a:r>
            <a:endParaRPr lang="ru-RU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300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педагогические условия реализации ФГОС НОО 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265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 - экономические условия реализации образовательной программы начального общего образования </a:t>
            </a:r>
            <a:r>
              <a:rPr lang="ru-RU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!!!!!!!!!</a:t>
            </a:r>
            <a:endParaRPr lang="ru-RU" b="1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33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Информационно-методические 	условия 	реализации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образовательной 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начального общего образования 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300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Материально - технические  условия реализации ФГОС НОО 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305"/>
              </a:spcAft>
              <a:buClr>
                <a:srgbClr val="000000"/>
              </a:buClr>
              <a:buSzPts val="1300"/>
              <a:buFont typeface="+mj-lt"/>
              <a:buAutoNum type="arabicPeriod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Механизмы достижения целевых ориентиров в системе условий</a:t>
            </a:r>
            <a:r>
              <a:rPr lang="ru-RU" sz="20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053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361402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9247" y="265884"/>
            <a:ext cx="35774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подраздел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педагогические условия реализации ФГОС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НОО 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проведения диагностических процедур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график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консультаций специалистов службы психолого-педагогического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сопровождения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952875" y="281504"/>
            <a:ext cx="3019426" cy="4141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885" marR="148590" indent="450215">
              <a:lnSpc>
                <a:spcPct val="112000"/>
              </a:lnSpc>
              <a:spcAft>
                <a:spcPts val="55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компоненты ИОС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pPr marL="95885" marR="148590" indent="450215">
              <a:lnSpc>
                <a:spcPct val="112000"/>
              </a:lnSpc>
              <a:spcAft>
                <a:spcPts val="55"/>
              </a:spcAft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48590" lvl="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</a:pPr>
            <a:r>
              <a:rPr lang="ru-RU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нформационные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ресурсы </a:t>
            </a:r>
            <a:r>
              <a:rPr lang="ru-RU" sz="1600" b="1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--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нформационно-телекоммуникационные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 и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 </a:t>
            </a:r>
            <a:endParaRPr lang="ru-RU" sz="1600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48590" lvl="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</a:pPr>
            <a:r>
              <a:rPr lang="ru-RU" b="1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электронная </a:t>
            </a: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информационно-образовательная среда (ЭИОС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u="none" strike="noStrike" dirty="0"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69854" y="485774"/>
            <a:ext cx="3486150" cy="5107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7955" indent="450215" algn="just">
              <a:lnSpc>
                <a:spcPct val="112000"/>
              </a:lnSpc>
              <a:spcAft>
                <a:spcPts val="25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 образовательные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</a:p>
          <a:p>
            <a:pPr marR="147955" indent="450215" algn="just">
              <a:lnSpc>
                <a:spcPct val="112000"/>
              </a:lnSpc>
              <a:spcAft>
                <a:spcPts val="25"/>
              </a:spcAft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учебно-методические комплекты по всем учебным предметам на русском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языке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учебно-наглядные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пособия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фонд дополнительной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 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электронно-образовательные ресурсы (ЭОР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8590" lvl="0" indent="-342900" fontAlgn="base">
              <a:lnSpc>
                <a:spcPct val="112000"/>
              </a:lnSpc>
              <a:spcAft>
                <a:spcPts val="55"/>
              </a:spcAft>
              <a:buClr>
                <a:srgbClr val="000000"/>
              </a:buClr>
              <a:buSzPts val="1300"/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информационно-образовательные ресурсы </a:t>
            </a:r>
            <a:r>
              <a:rPr lang="ru-RU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Интернета  </a:t>
            </a:r>
            <a:endParaRPr lang="ru-RU" b="1" u="none" strike="noStrike" dirty="0"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10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 descr="Отсканировано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"/>
          <a:stretch>
            <a:fillRect/>
          </a:stretch>
        </p:blipFill>
        <p:spPr bwMode="auto">
          <a:xfrm>
            <a:off x="276225" y="554038"/>
            <a:ext cx="28432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Admin\Мои документы\NetSpeakerphone\Received Files\sekretar'\Изображение 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727561"/>
            <a:ext cx="2728084" cy="38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72" y="701313"/>
            <a:ext cx="2705928" cy="360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Отсканировано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71" y="3938588"/>
            <a:ext cx="28321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Отсканировано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677" y="2184761"/>
            <a:ext cx="28448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2017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571500"/>
            <a:ext cx="3895725" cy="3850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72" y="1136742"/>
            <a:ext cx="4244557" cy="4252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900" y="2404651"/>
            <a:ext cx="3792949" cy="3733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0185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809625"/>
            <a:ext cx="3968388" cy="3968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5" y="2323147"/>
            <a:ext cx="3444255" cy="34094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72" y="1359085"/>
            <a:ext cx="4522703" cy="35573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953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7" y="265884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9" y="265884"/>
            <a:ext cx="4371975" cy="3278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4" y="3134065"/>
            <a:ext cx="4477863" cy="3352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47" y="2184761"/>
            <a:ext cx="4105275" cy="30789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561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007" y="106181"/>
            <a:ext cx="6423155" cy="6391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7536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15352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7" y="887591"/>
            <a:ext cx="9555428" cy="5427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873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15352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708386"/>
            <a:ext cx="9797228" cy="5454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627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15352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615588"/>
            <a:ext cx="9839260" cy="5671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71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15352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9" y="615588"/>
            <a:ext cx="9459637" cy="5328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04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799162"/>
            <a:ext cx="9863915" cy="5508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07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615588"/>
            <a:ext cx="9863915" cy="5357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51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0" y="180159"/>
            <a:ext cx="9863915" cy="8708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5" y="485774"/>
            <a:ext cx="1558996" cy="169898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0883971" y="1270361"/>
            <a:ext cx="914400" cy="9144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9" y="615588"/>
            <a:ext cx="9942722" cy="5802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517" y="1136742"/>
            <a:ext cx="1263713" cy="1226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75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305</Words>
  <Application>Microsoft Office PowerPoint</Application>
  <PresentationFormat>Широкоэкранный</PresentationFormat>
  <Paragraphs>42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Symbol</vt:lpstr>
      <vt:lpstr>Tahoma</vt:lpstr>
      <vt:lpstr>Times New Roman</vt:lpstr>
      <vt:lpstr>Trebuchet MS</vt:lpstr>
      <vt:lpstr>Тема Office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Августовское совещание работников образования Октябрьского района</dc:title>
  <dc:creator>Кочук, Наталия Владимировна</dc:creator>
  <cp:lastModifiedBy>Кочук, Наталия Владимировна</cp:lastModifiedBy>
  <cp:revision>35</cp:revision>
  <dcterms:created xsi:type="dcterms:W3CDTF">2023-08-24T06:48:34Z</dcterms:created>
  <dcterms:modified xsi:type="dcterms:W3CDTF">2023-08-27T16:33:26Z</dcterms:modified>
</cp:coreProperties>
</file>